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4" r:id="rId1"/>
  </p:sldMasterIdLst>
  <p:notesMasterIdLst>
    <p:notesMasterId r:id="rId31"/>
  </p:notesMasterIdLst>
  <p:sldIdLst>
    <p:sldId id="256" r:id="rId2"/>
    <p:sldId id="303" r:id="rId3"/>
    <p:sldId id="304" r:id="rId4"/>
    <p:sldId id="317" r:id="rId5"/>
    <p:sldId id="305" r:id="rId6"/>
    <p:sldId id="318" r:id="rId7"/>
    <p:sldId id="306" r:id="rId8"/>
    <p:sldId id="277" r:id="rId9"/>
    <p:sldId id="284" r:id="rId10"/>
    <p:sldId id="299" r:id="rId11"/>
    <p:sldId id="288" r:id="rId12"/>
    <p:sldId id="293" r:id="rId13"/>
    <p:sldId id="294" r:id="rId14"/>
    <p:sldId id="312" r:id="rId15"/>
    <p:sldId id="311" r:id="rId16"/>
    <p:sldId id="285" r:id="rId17"/>
    <p:sldId id="313" r:id="rId18"/>
    <p:sldId id="300" r:id="rId19"/>
    <p:sldId id="314" r:id="rId20"/>
    <p:sldId id="323" r:id="rId21"/>
    <p:sldId id="315" r:id="rId22"/>
    <p:sldId id="301" r:id="rId23"/>
    <p:sldId id="320" r:id="rId24"/>
    <p:sldId id="283" r:id="rId25"/>
    <p:sldId id="308" r:id="rId26"/>
    <p:sldId id="321" r:id="rId27"/>
    <p:sldId id="290" r:id="rId28"/>
    <p:sldId id="322" r:id="rId29"/>
    <p:sldId id="29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94643" autoAdjust="0"/>
  </p:normalViewPr>
  <p:slideViewPr>
    <p:cSldViewPr>
      <p:cViewPr>
        <p:scale>
          <a:sx n="62" d="100"/>
          <a:sy n="62" d="100"/>
        </p:scale>
        <p:origin x="-91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20E029-97D4-48E1-AA59-FA1E25B2B93C}" type="datetimeFigureOut">
              <a:rPr lang="en-US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1A1EA-B182-4C31-910B-309DE5574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997CC-2BC7-4DF3-B3AF-CD29CFED12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786F7-F8FA-45F7-B4D9-C012D81F0B5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3503-C676-4126-BAED-9C4FA8C6543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3503-C676-4126-BAED-9C4FA8C6543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73503-C676-4126-BAED-9C4FA8C6543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118641-6023-49D1-9BC3-4E0212E52C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http://www.unesco.org/culture/ich/index.php?lg=en&amp;pg=00011&amp;RL=00269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F0C87-74AA-4E82-B5BB-B6AD26AC4D2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http://www.facebook.com/pages/Intangible-cultural-heritage-and-civil-society/123664631007622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http://www.unesco.org/culture/ich/index.php?lg=en&amp;pg=00011&amp;RL=00269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</a:t>
            </a:r>
            <a:r>
              <a:rPr lang="fr-FR" baseline="0" dirty="0" smtClean="0"/>
              <a:t> </a:t>
            </a:r>
            <a:r>
              <a:rPr lang="fr-FR" dirty="0" smtClean="0"/>
              <a:t>© </a:t>
            </a:r>
            <a:r>
              <a:rPr lang="fr-FR" dirty="0" smtClean="0"/>
              <a:t>Raoul du Plessis 2009, UNESCO has permission to 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11A1EA-B182-4C31-910B-309DE557436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F5434-0F14-484B-80B8-CC745C55E62D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ED4E7-A088-49CF-BEAC-ED0B9FC6358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4820B-742B-458A-9A88-249BEB4CBC23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94C9-7106-41B8-9CCC-400F30ABBC9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31B72-8E9A-4EA5-B71B-09FC443CF9F0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6AACC-09A0-4F72-B790-0B335F4132C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6EC2A-D5FE-433C-92EE-DB70799F0451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9CF6A-BEE5-4717-94FA-02FB03C52B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475F26-CD9F-4C26-9940-DEB86D96EA82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38A2-7923-4BF1-BD0C-CA9AAD74062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FDB4E-FC0F-4596-AF43-D9D49562B241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D4343-A5E5-4304-BEFB-3F8357B339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8940ED-8F2E-4D23-80F4-C38DDD123BC4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14DDF-DC03-4D06-A96D-CFD5209F1DE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B5BFD-9D68-42B0-AE05-3A1AD8E26BFD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00CEB-6A45-4E35-A70C-2D809FFB4ED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460DF-E58F-4549-A713-A2DAABFA883F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307A6-F700-425D-A71A-CD4E91EEC7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F5C6D-8F5B-4FE4-878D-63AF73A3306B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A6951-6508-4E16-BB66-507F7D3318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ACB7B-0159-42C0-8B53-3FBDB5849FD2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FCA45-BE1C-4C1E-8C29-99C1ABA5C6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F97ED-D262-408A-AC3C-27696643A8F5}" type="datetimeFigureOut">
              <a:rPr lang="en-US" smtClean="0"/>
              <a:pPr>
                <a:defRPr/>
              </a:pPr>
              <a:t>5/16/2011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867DAF-4243-4FED-B223-47EE911AD8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476673"/>
            <a:ext cx="4750296" cy="3123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/>
              <a:t>Who can do what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2700" smtClean="0"/>
              <a:t>IMP 5.4</a:t>
            </a:r>
            <a:endParaRPr lang="en-GB" sz="2700" cap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55576" y="4365625"/>
            <a:ext cx="813759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UNESCO </a:t>
            </a:r>
            <a:endParaRPr lang="en-US" sz="28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/>
              <a:t>Intangible Cultural Heritage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Roles of states parties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39752" y="1772816"/>
            <a:ext cx="4495800" cy="4514850"/>
            <a:chOff x="1824" y="633"/>
            <a:chExt cx="2834" cy="2849"/>
          </a:xfrm>
        </p:grpSpPr>
        <p:sp>
          <p:nvSpPr>
            <p:cNvPr id="102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2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03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203032" cy="1219200"/>
          </a:xfrm>
        </p:spPr>
        <p:txBody>
          <a:bodyPr>
            <a:normAutofit fontScale="90000"/>
          </a:bodyPr>
          <a:lstStyle/>
          <a:p>
            <a:pPr algn="r"/>
            <a:r>
              <a:rPr lang="en-ZA" b="1" dirty="0" smtClean="0">
                <a:latin typeface="Calibri" pitchFamily="34" charset="0"/>
              </a:rPr>
              <a:t>Roles of States Parties: national</a:t>
            </a:r>
            <a:endParaRPr lang="en-ZA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348880"/>
            <a:ext cx="2376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Creating a legal &amp; administrative context for safeguarding</a:t>
            </a:r>
          </a:p>
          <a:p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486916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Awareness-raising</a:t>
            </a:r>
          </a:p>
          <a:p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2420888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Identifying, defining, inventorying, </a:t>
            </a:r>
          </a:p>
          <a:p>
            <a:r>
              <a:rPr lang="en-ZA" sz="2400" dirty="0" smtClean="0"/>
              <a:t>ICH elements</a:t>
            </a:r>
          </a:p>
          <a:p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6911752" y="4272677"/>
            <a:ext cx="22322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 smtClean="0"/>
              <a:t>Ensuring safeguarding of the ICH present in their territory</a:t>
            </a:r>
          </a:p>
          <a:p>
            <a:endParaRPr lang="en-Z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3059832" y="414338"/>
            <a:ext cx="5584134" cy="85442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Calibri" pitchFamily="34" charset="0"/>
              </a:rPr>
              <a:t>The Convention requires that ...</a:t>
            </a:r>
            <a:endParaRPr sz="4000" b="1" dirty="0" smtClean="0">
              <a:latin typeface="Calibri" pitchFamily="34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2348880"/>
            <a:ext cx="5040560" cy="41044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Ensure the safeguarding of the ICH in their territory (Art. 11(a))</a:t>
            </a: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Identify and define the ICH with the participation of communities, groups and relevant NGOs (Art. 11(b))</a:t>
            </a: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Draw up and update inventories of the ICH (Art. 12)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996952"/>
            <a:ext cx="25922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States Parties shall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  <a:p>
            <a:endParaRPr lang="en-Z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3635896" y="260648"/>
            <a:ext cx="5080078" cy="114245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Calibri" pitchFamily="34" charset="0"/>
              </a:rPr>
              <a:t>The Convention recommends that ... </a:t>
            </a:r>
            <a:endParaRPr sz="4000" b="1" dirty="0" smtClean="0">
              <a:latin typeface="Calibri" pitchFamily="34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500430" y="1916832"/>
            <a:ext cx="5392050" cy="424847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Adopt general policy (Art. 13(a))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Establish / designate institutions for safeguarding (Art. 13(b))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Foster research (Art. 13(c))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Ensure appropriate access (Art. 13(d)(ii))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Ensure respect for ICH (Art. 14(a))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Ensure community participation (Art. 15)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256490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</a:rPr>
              <a:t>States Parties may </a:t>
            </a:r>
            <a:r>
              <a:rPr lang="en-ZA" sz="2800" dirty="0" smtClean="0"/>
              <a:t>...</a:t>
            </a:r>
            <a:endParaRPr lang="en-ZA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5040560" cy="1143000"/>
          </a:xfrm>
        </p:spPr>
        <p:txBody>
          <a:bodyPr>
            <a:normAutofit fontScale="90000"/>
          </a:bodyPr>
          <a:lstStyle/>
          <a:p>
            <a:r>
              <a:rPr lang="en-ZA" sz="3600" b="1" dirty="0" smtClean="0"/>
              <a:t>The ODs recommend that</a:t>
            </a:r>
            <a:endParaRPr lang="en-ZA" sz="36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1628800"/>
            <a:ext cx="4896544" cy="45365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Establishing coordinating bodies and cooperative networks (OD 79-80, 86)</a:t>
            </a:r>
          </a:p>
          <a:p>
            <a:pPr eaLnBrk="1" hangingPunct="1"/>
            <a:r>
              <a:rPr lang="en-US" dirty="0" smtClean="0"/>
              <a:t>Undertaking capacity building and awareness-raising in communities (OD 81-2)</a:t>
            </a:r>
          </a:p>
          <a:p>
            <a:pPr eaLnBrk="1" hangingPunct="1"/>
            <a:r>
              <a:rPr lang="en-US" dirty="0" smtClean="0"/>
              <a:t>Establishing a directory of expertise (OD 83)</a:t>
            </a:r>
          </a:p>
          <a:p>
            <a:pPr eaLnBrk="1" hangingPunct="1"/>
            <a:r>
              <a:rPr lang="en-US" dirty="0" smtClean="0"/>
              <a:t>Facilitating community access to research (OD 85)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tx2"/>
                </a:solidFill>
              </a:rPr>
              <a:t>States Parties try to foster participation of communities and other stakeholders by </a:t>
            </a:r>
            <a:r>
              <a:rPr lang="en-ZA" sz="2800" dirty="0" smtClean="0">
                <a:solidFill>
                  <a:schemeClr val="tx2"/>
                </a:solidFill>
              </a:rPr>
              <a:t>or </a:t>
            </a:r>
            <a:r>
              <a:rPr lang="en-ZA" sz="2800" dirty="0" smtClean="0">
                <a:solidFill>
                  <a:schemeClr val="tx2"/>
                </a:solidFill>
              </a:rPr>
              <a:t>for </a:t>
            </a:r>
            <a:r>
              <a:rPr lang="en-ZA" sz="2800" dirty="0" smtClean="0">
                <a:solidFill>
                  <a:schemeClr val="tx2"/>
                </a:solidFill>
              </a:rPr>
              <a:t>...</a:t>
            </a:r>
            <a:endParaRPr lang="en-ZA" sz="2800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283968" y="260648"/>
            <a:ext cx="4680520" cy="151216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Calibri" pitchFamily="34" charset="0"/>
              </a:rPr>
              <a:t>The ODs also</a:t>
            </a:r>
            <a:r>
              <a:rPr lang="en-GB" sz="40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sz="4000" b="1" dirty="0" smtClean="0">
                <a:latin typeface="Calibri" pitchFamily="34" charset="0"/>
              </a:rPr>
              <a:t>recommend that ...</a:t>
            </a:r>
            <a:endParaRPr sz="4000" b="1" dirty="0" smtClean="0">
              <a:latin typeface="Calibri" pitchFamily="34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500430" y="1916832"/>
            <a:ext cx="5392050" cy="4248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Adopt codes of ethics (OD 103)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Implement appropriate legal protections for communities (OD 104)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Keep the public informed about importance of, threats to ICH, actions undertaken (OD 105)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Promote good safeguarding practices (OD 106)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Support formal and non-formal education on ICH (OD 107)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7584" y="278092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</a:rPr>
              <a:t>In raising awareness about the importance of ICH, States Parties try to ...</a:t>
            </a:r>
            <a:endParaRPr lang="en-Z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latin typeface="Calibri" pitchFamily="34" charset="0"/>
              </a:rPr>
              <a:t>Role of States Parties: international</a:t>
            </a:r>
            <a:endParaRPr lang="en-ZA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643182"/>
            <a:ext cx="7606058" cy="38101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Optional: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Participating in the organs of the Convention (Art. 4-5)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International cooperation and exchange (Art. 19)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Applying for international assistance (Art.23)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Submitting nomination files (Art. 16-18)</a:t>
            </a:r>
          </a:p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Obligatory:</a:t>
            </a:r>
            <a:endParaRPr lang="en-ZA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ZA" dirty="0" smtClean="0"/>
              <a:t>Reporting to the Committee (Art. 29)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3851920" y="260648"/>
            <a:ext cx="5112568" cy="1142454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sz="4000" b="1" dirty="0" smtClean="0">
                <a:latin typeface="Calibri" pitchFamily="34" charset="0"/>
              </a:rPr>
              <a:t>The ODs recommend that</a:t>
            </a:r>
            <a:endParaRPr sz="4000" b="1" dirty="0" smtClean="0">
              <a:latin typeface="Calibri" pitchFamily="34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3995936" y="1916832"/>
            <a:ext cx="4896544" cy="424847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Developing regional networks of communities and expertise to safeguard shared heritage (OD 86)</a:t>
            </a:r>
          </a:p>
          <a:p>
            <a:pPr eaLnBrk="1" hangingPunct="1"/>
            <a:r>
              <a:rPr lang="en-US" dirty="0" smtClean="0"/>
              <a:t>Sharing documentation with each other (OD 87)</a:t>
            </a:r>
          </a:p>
          <a:p>
            <a:pPr eaLnBrk="1" hangingPunct="1"/>
            <a:r>
              <a:rPr lang="en-US" dirty="0" smtClean="0"/>
              <a:t>Engage in regional cooperation, for instance through Category II </a:t>
            </a:r>
            <a:r>
              <a:rPr lang="en-US" dirty="0" err="1" smtClean="0"/>
              <a:t>centres</a:t>
            </a:r>
            <a:r>
              <a:rPr lang="en-US" dirty="0" smtClean="0"/>
              <a:t> (OD 88)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76" y="278092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chemeClr val="accent1">
                    <a:lumMod val="75000"/>
                  </a:schemeClr>
                </a:solidFill>
              </a:rPr>
              <a:t>States Parties try to cooperate with other States Parties by ...</a:t>
            </a:r>
            <a:endParaRPr lang="en-Z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Role of communities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Convention and ODs say...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0496" y="1785926"/>
            <a:ext cx="4686304" cy="466741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Identifying and defining their ICH (art. </a:t>
            </a:r>
            <a:r>
              <a:rPr lang="en-US" dirty="0" smtClean="0"/>
              <a:t>11(b): </a:t>
            </a:r>
            <a:r>
              <a:rPr lang="en-US" dirty="0" smtClean="0"/>
              <a:t>with NGOs)</a:t>
            </a:r>
            <a:endParaRPr lang="en-ZA" dirty="0" smtClean="0"/>
          </a:p>
          <a:p>
            <a:pPr lvl="0"/>
            <a:r>
              <a:rPr lang="en-US" dirty="0" smtClean="0"/>
              <a:t>Inventorying their ICH (OD 80)</a:t>
            </a:r>
            <a:endParaRPr lang="en-ZA" dirty="0" smtClean="0"/>
          </a:p>
          <a:p>
            <a:pPr lvl="0"/>
            <a:r>
              <a:rPr lang="en-US" dirty="0" smtClean="0"/>
              <a:t>Preparing nominations to Lists  &amp; Register  (OD, 1, 2, 7)</a:t>
            </a:r>
            <a:endParaRPr lang="en-ZA" dirty="0" smtClean="0"/>
          </a:p>
          <a:p>
            <a:pPr lvl="0"/>
            <a:r>
              <a:rPr lang="en-US" dirty="0" smtClean="0"/>
              <a:t>Developing and implementing safeguarding plans for their ICH (art. 15)</a:t>
            </a:r>
          </a:p>
          <a:p>
            <a:pPr lvl="0"/>
            <a:r>
              <a:rPr lang="en-US" dirty="0" smtClean="0"/>
              <a:t>Awareness-raising activities (OD </a:t>
            </a:r>
            <a:r>
              <a:rPr lang="en-US" dirty="0" smtClean="0"/>
              <a:t>101(b))</a:t>
            </a:r>
            <a:endParaRPr lang="en-ZA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</a:rPr>
              <a:t>States Parties shall involve communities, groups and individuals concerned, in ...</a:t>
            </a:r>
            <a:endParaRPr lang="en-Z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Yamahoko</a:t>
            </a:r>
            <a:r>
              <a:rPr lang="en-US" dirty="0" smtClean="0"/>
              <a:t> float ceremony, Kyoto </a:t>
            </a:r>
            <a:r>
              <a:rPr lang="en-US" dirty="0" err="1" smtClean="0"/>
              <a:t>Gion</a:t>
            </a:r>
            <a:r>
              <a:rPr lang="en-US" dirty="0" smtClean="0"/>
              <a:t> festival,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060848"/>
            <a:ext cx="3538736" cy="4065315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276872"/>
            <a:ext cx="4762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The float procession through the streets of Kyoto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(</a:t>
            </a:r>
            <a:r>
              <a:rPr lang="en-ZA" dirty="0" err="1" smtClean="0"/>
              <a:t>c</a:t>
            </a:r>
            <a:r>
              <a:rPr lang="en-ZA" dirty="0" smtClean="0"/>
              <a:t>) 2007 Inoue </a:t>
            </a:r>
            <a:r>
              <a:rPr lang="en-ZA" dirty="0" err="1" smtClean="0"/>
              <a:t>Shigeya</a:t>
            </a:r>
            <a:endParaRPr lang="en-Z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683568" y="692696"/>
            <a:ext cx="2232248" cy="1440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4716016" y="55172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>
                <a:latin typeface="+mn-lt"/>
              </a:rPr>
              <a:t>Awareness-raising</a:t>
            </a:r>
            <a:endParaRPr lang="en-ZA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3068960"/>
            <a:ext cx="2160240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 smtClean="0">
                <a:solidFill>
                  <a:srgbClr val="C00000"/>
                </a:solidFill>
              </a:rPr>
              <a:t>Transmission </a:t>
            </a:r>
          </a:p>
          <a:p>
            <a:r>
              <a:rPr lang="en-ZA" sz="2000" b="1" dirty="0" smtClean="0">
                <a:solidFill>
                  <a:srgbClr val="C00000"/>
                </a:solidFill>
              </a:rPr>
              <a:t>Enactment of their ICH</a:t>
            </a:r>
            <a:endParaRPr lang="en-ZA" sz="20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2636912"/>
            <a:ext cx="3816424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/>
              <a:t>Identification</a:t>
            </a:r>
          </a:p>
          <a:p>
            <a:r>
              <a:rPr lang="en-ZA" b="1" dirty="0" smtClean="0"/>
              <a:t>Inventorying</a:t>
            </a:r>
          </a:p>
          <a:p>
            <a:r>
              <a:rPr lang="en-ZA" b="1" dirty="0" smtClean="0"/>
              <a:t>Documentation</a:t>
            </a:r>
          </a:p>
          <a:p>
            <a:r>
              <a:rPr lang="en-ZA" b="1" dirty="0" smtClean="0"/>
              <a:t>Research</a:t>
            </a:r>
          </a:p>
          <a:p>
            <a:endParaRPr lang="en-ZA" b="1" dirty="0" smtClean="0"/>
          </a:p>
          <a:p>
            <a:r>
              <a:rPr lang="en-ZA" b="1" dirty="0" smtClean="0"/>
              <a:t>Revitalization</a:t>
            </a:r>
          </a:p>
          <a:p>
            <a:r>
              <a:rPr lang="en-ZA" b="1" dirty="0" smtClean="0"/>
              <a:t>Ensuring sustainability</a:t>
            </a:r>
          </a:p>
          <a:p>
            <a:r>
              <a:rPr lang="en-ZA" b="1" dirty="0" smtClean="0"/>
              <a:t>Ensuring access to places and materials</a:t>
            </a:r>
          </a:p>
          <a:p>
            <a:r>
              <a:rPr lang="en-ZA" b="1" dirty="0" smtClean="0"/>
              <a:t>Transmission through education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0" name="Rectangle 19"/>
          <p:cNvSpPr/>
          <p:nvPr/>
        </p:nvSpPr>
        <p:spPr>
          <a:xfrm>
            <a:off x="251520" y="1484784"/>
            <a:ext cx="40324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Communities</a:t>
            </a:r>
          </a:p>
          <a:p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Groups</a:t>
            </a:r>
          </a:p>
          <a:p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Individuals do …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 smtClean="0"/>
              <a:t>The role of communities</a:t>
            </a:r>
            <a:endParaRPr lang="en-ZA" sz="4000" dirty="0"/>
          </a:p>
        </p:txBody>
      </p:sp>
      <p:sp>
        <p:nvSpPr>
          <p:cNvPr id="17" name="Rectangle 16"/>
          <p:cNvSpPr/>
          <p:nvPr/>
        </p:nvSpPr>
        <p:spPr>
          <a:xfrm>
            <a:off x="3491880" y="5877272"/>
            <a:ext cx="493545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</a:t>
            </a:r>
            <a:r>
              <a:rPr lang="en-US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ith help from other agencies if needed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314096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tx2"/>
                </a:solidFill>
              </a:rPr>
              <a:t>and</a:t>
            </a:r>
            <a:endParaRPr lang="en-ZA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/>
          <a:lstStyle/>
          <a:p>
            <a:r>
              <a:rPr lang="en-ZA" dirty="0" smtClean="0"/>
              <a:t>The ODs suggest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55976" y="1600201"/>
            <a:ext cx="4330824" cy="4329130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Community centres and associations (OD 108)</a:t>
            </a:r>
          </a:p>
          <a:p>
            <a:r>
              <a:rPr lang="en-ZA" dirty="0" smtClean="0"/>
              <a:t>Networks with other communities (OD 79, 86)</a:t>
            </a:r>
          </a:p>
          <a:p>
            <a:r>
              <a:rPr lang="en-ZA" dirty="0" smtClean="0"/>
              <a:t>Networks with experts, research centres, NGOs etc. (OD 79, 86)</a:t>
            </a:r>
          </a:p>
          <a:p>
            <a:r>
              <a:rPr lang="en-ZA" dirty="0" smtClean="0"/>
              <a:t>Their capacities built or reinforced (OD 82)</a:t>
            </a:r>
          </a:p>
          <a:p>
            <a:endParaRPr lang="en-Z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</a:rPr>
              <a:t>The communities, groups and individuals concerned </a:t>
            </a:r>
            <a:r>
              <a:rPr lang="en-ZA" sz="2800" dirty="0" smtClean="0">
                <a:solidFill>
                  <a:schemeClr val="tx2"/>
                </a:solidFill>
              </a:rPr>
              <a:t>should have </a:t>
            </a:r>
            <a:r>
              <a:rPr lang="en-ZA" sz="2800" dirty="0" smtClean="0"/>
              <a:t>...</a:t>
            </a:r>
            <a:endParaRPr lang="en-Z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7332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</a:rPr>
              <a:t>… to help them safeguard their ICH</a:t>
            </a:r>
            <a:endParaRPr lang="en-Z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26151" cy="190242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Role of NGOs, experts, centres of expertise and research institutes </a:t>
            </a:r>
            <a:endParaRPr lang="en-Z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Accreditation of NGOs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564905"/>
            <a:ext cx="7499176" cy="259228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ZA" dirty="0" smtClean="0"/>
              <a:t>The General Assembly has accredited nearly 100 NGOs, in accordance with article 9 of the Convention, so they may be called upon to assist with evaluation of nominations and assistance requests</a:t>
            </a:r>
            <a:endParaRPr lang="en-ZA" dirty="0" smtClean="0">
              <a:latin typeface="Calibri" pitchFamily="34" charset="0"/>
              <a:cs typeface="Calibri" pitchFamily="34" charset="0"/>
            </a:endParaRPr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4139952" y="188640"/>
            <a:ext cx="4498884" cy="13715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b="1" dirty="0" smtClean="0">
                <a:latin typeface="Calibri" pitchFamily="34" charset="0"/>
              </a:rPr>
              <a:t>Accredited NGOs</a:t>
            </a:r>
            <a:r>
              <a:rPr lang="en-ZA" sz="4000" b="1" dirty="0" smtClean="0">
                <a:latin typeface="Calibri" pitchFamily="34" charset="0"/>
              </a:rPr>
              <a:t>, </a:t>
            </a:r>
            <a:r>
              <a:rPr lang="en-ZA" sz="4000" b="1" dirty="0" smtClean="0">
                <a:latin typeface="Calibri" pitchFamily="34" charset="0"/>
              </a:rPr>
              <a:t>2011</a:t>
            </a:r>
            <a:endParaRPr sz="4000" b="1" dirty="0" smtClean="0"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99592" y="2276872"/>
          <a:ext cx="7892381" cy="434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379"/>
                <a:gridCol w="2267926"/>
                <a:gridCol w="2540076"/>
              </a:tblGrid>
              <a:tr h="857120">
                <a:tc>
                  <a:txBody>
                    <a:bodyPr/>
                    <a:lstStyle/>
                    <a:p>
                      <a:r>
                        <a:rPr lang="en-ZA" dirty="0" smtClean="0"/>
                        <a:t>Electoral Group</a:t>
                      </a:r>
                      <a:endParaRPr lang="en-ZA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Number of States</a:t>
                      </a:r>
                      <a:r>
                        <a:rPr lang="en-ZA" baseline="0" dirty="0" smtClean="0"/>
                        <a:t> Parties</a:t>
                      </a:r>
                      <a:endParaRPr lang="en-ZA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NGOs</a:t>
                      </a:r>
                      <a:r>
                        <a:rPr lang="en-ZA" baseline="0" dirty="0" smtClean="0"/>
                        <a:t> accredited, also from non States Parties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9984">
                <a:tc>
                  <a:txBody>
                    <a:bodyPr/>
                    <a:lstStyle/>
                    <a:p>
                      <a:r>
                        <a:rPr lang="en-ZA" dirty="0" smtClean="0"/>
                        <a:t>W. Europe and N. America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52</a:t>
                      </a:r>
                      <a:endParaRPr lang="en-ZA" dirty="0"/>
                    </a:p>
                  </a:txBody>
                  <a:tcPr/>
                </a:tc>
              </a:tr>
              <a:tr h="599984">
                <a:tc>
                  <a:txBody>
                    <a:bodyPr/>
                    <a:lstStyle/>
                    <a:p>
                      <a:r>
                        <a:rPr lang="en-ZA" dirty="0" smtClean="0"/>
                        <a:t>Eastern Europe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21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</a:t>
                      </a:r>
                      <a:endParaRPr lang="en-ZA" dirty="0"/>
                    </a:p>
                  </a:txBody>
                  <a:tcPr/>
                </a:tc>
              </a:tr>
              <a:tr h="599984">
                <a:tc>
                  <a:txBody>
                    <a:bodyPr/>
                    <a:lstStyle/>
                    <a:p>
                      <a:r>
                        <a:rPr lang="en-ZA" dirty="0" smtClean="0"/>
                        <a:t>Latin-America and Caribbean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</a:t>
                      </a:r>
                      <a:endParaRPr lang="en-ZA" dirty="0"/>
                    </a:p>
                  </a:txBody>
                  <a:tcPr/>
                </a:tc>
              </a:tr>
              <a:tr h="599984">
                <a:tc>
                  <a:txBody>
                    <a:bodyPr/>
                    <a:lstStyle/>
                    <a:p>
                      <a:r>
                        <a:rPr lang="en-ZA" dirty="0" smtClean="0"/>
                        <a:t>Asia and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Pacific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21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</a:t>
                      </a:r>
                      <a:endParaRPr lang="en-ZA" dirty="0"/>
                    </a:p>
                  </a:txBody>
                  <a:tcPr/>
                </a:tc>
              </a:tr>
              <a:tr h="599984">
                <a:tc>
                  <a:txBody>
                    <a:bodyPr/>
                    <a:lstStyle/>
                    <a:p>
                      <a:r>
                        <a:rPr lang="en-ZA" dirty="0" smtClean="0"/>
                        <a:t>Africa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</a:t>
                      </a:r>
                      <a:endParaRPr lang="en-ZA" dirty="0"/>
                    </a:p>
                  </a:txBody>
                  <a:tcPr/>
                </a:tc>
              </a:tr>
              <a:tr h="342848">
                <a:tc>
                  <a:txBody>
                    <a:bodyPr/>
                    <a:lstStyle/>
                    <a:p>
                      <a:r>
                        <a:rPr lang="en-ZA" dirty="0" smtClean="0"/>
                        <a:t>Arab states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NGO and other organizations: roles at international level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924944"/>
            <a:ext cx="6923112" cy="3384376"/>
          </a:xfrm>
        </p:spPr>
        <p:txBody>
          <a:bodyPr>
            <a:normAutofit fontScale="85000" lnSpcReduction="10000"/>
          </a:bodyPr>
          <a:lstStyle/>
          <a:p>
            <a:pPr indent="0"/>
            <a:r>
              <a:rPr lang="en-ZA" dirty="0" smtClean="0"/>
              <a:t>Some specific roles reserved for accredited NGOs, and individual experts (OD 26</a:t>
            </a:r>
            <a:r>
              <a:rPr lang="en-ZA" dirty="0" smtClean="0"/>
              <a:t>)</a:t>
            </a:r>
          </a:p>
          <a:p>
            <a:pPr indent="0"/>
            <a:endParaRPr lang="en-ZA" dirty="0" smtClean="0"/>
          </a:p>
          <a:p>
            <a:pPr indent="0"/>
            <a:r>
              <a:rPr lang="en-ZA" dirty="0" smtClean="0"/>
              <a:t>All NGOs, experts and centres of expertise, research institutions can engage in international networks, cooperation and exchange and may be invited to Committee meetings, to be consulted </a:t>
            </a:r>
            <a:r>
              <a:rPr lang="en-ZA" dirty="0" smtClean="0"/>
              <a:t>(Article </a:t>
            </a:r>
            <a:r>
              <a:rPr lang="en-ZA" dirty="0" smtClean="0"/>
              <a:t>8.4)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Civil Society </a:t>
            </a:r>
            <a:r>
              <a:rPr lang="en-ZA" dirty="0" err="1" smtClean="0"/>
              <a:t>facebook</a:t>
            </a:r>
            <a:r>
              <a:rPr lang="en-ZA" dirty="0" smtClean="0"/>
              <a:t> forum on ICH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2116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http://www.facebook.com/pages/Intangible-cultural-heritage-and-civil-society/123664631007622</a:t>
            </a:r>
            <a:endParaRPr lang="en-Z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570186"/>
          </a:xfrm>
        </p:spPr>
        <p:txBody>
          <a:bodyPr>
            <a:normAutofit fontScale="90000"/>
          </a:bodyPr>
          <a:lstStyle/>
          <a:p>
            <a:pPr algn="r"/>
            <a:r>
              <a:rPr lang="en-ZA" b="1" dirty="0" smtClean="0">
                <a:latin typeface="Calibri" pitchFamily="34" charset="0"/>
              </a:rPr>
              <a:t>NGOs and other organizations: possible roles at national level</a:t>
            </a:r>
            <a:endParaRPr lang="en-ZA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622848"/>
            <a:ext cx="7866456" cy="4235152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Raising awareness about ICH (OD 109)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Identifying and defining (OD 90)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Inventorying (OD 80)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Safeguarding (OD 90)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Research (Article 13(</a:t>
            </a:r>
            <a:r>
              <a:rPr lang="en-ZA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ZA" dirty="0" smtClean="0">
                <a:latin typeface="Calibri" pitchFamily="34" charset="0"/>
                <a:cs typeface="Calibri" pitchFamily="34" charset="0"/>
              </a:rPr>
              <a:t>), OD 83)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Preparing nomination files (OD 96(a))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Collaborations and networks (OD 79, 86)</a:t>
            </a:r>
          </a:p>
          <a:p>
            <a:pPr lvl="0"/>
            <a:r>
              <a:rPr lang="en-US" dirty="0" smtClean="0"/>
              <a:t>Training in ICH management </a:t>
            </a:r>
            <a:r>
              <a:rPr lang="en-US" smtClean="0"/>
              <a:t>and safeguarding (OD 107)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multiple stakeholders, multiple activities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ZA" b="1" dirty="0" smtClean="0"/>
              <a:t>Key activities of all stakeholders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600200"/>
            <a:ext cx="5040560" cy="506916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Awareness-raising</a:t>
            </a:r>
            <a:endParaRPr lang="en-ZA" dirty="0"/>
          </a:p>
          <a:p>
            <a:pPr lvl="0"/>
            <a:r>
              <a:rPr lang="en-US" dirty="0" smtClean="0"/>
              <a:t>Inventorying</a:t>
            </a:r>
            <a:endParaRPr lang="en-ZA" dirty="0"/>
          </a:p>
          <a:p>
            <a:pPr lvl="0"/>
            <a:r>
              <a:rPr lang="en-US" dirty="0" smtClean="0"/>
              <a:t>Community </a:t>
            </a:r>
            <a:r>
              <a:rPr lang="en-US" dirty="0"/>
              <a:t>participation </a:t>
            </a:r>
            <a:r>
              <a:rPr lang="en-US" dirty="0" smtClean="0"/>
              <a:t>and consent</a:t>
            </a:r>
            <a:endParaRPr lang="en-ZA" dirty="0"/>
          </a:p>
          <a:p>
            <a:pPr lvl="0"/>
            <a:r>
              <a:rPr lang="en-US" dirty="0" smtClean="0"/>
              <a:t>Practice </a:t>
            </a:r>
            <a:r>
              <a:rPr lang="en-US" dirty="0"/>
              <a:t>and </a:t>
            </a:r>
            <a:r>
              <a:rPr lang="en-US" dirty="0" smtClean="0"/>
              <a:t>transmission of ICH</a:t>
            </a:r>
            <a:endParaRPr lang="en-ZA" dirty="0"/>
          </a:p>
          <a:p>
            <a:r>
              <a:rPr lang="en-US" dirty="0" smtClean="0"/>
              <a:t>Contribute to sustainable development and a human rights culture</a:t>
            </a:r>
            <a:endParaRPr lang="en-ZA" dirty="0" smtClean="0"/>
          </a:p>
          <a:p>
            <a:pPr lvl="0"/>
            <a:r>
              <a:rPr lang="en-US" dirty="0" smtClean="0"/>
              <a:t>Create enabling legal and institutional environments</a:t>
            </a:r>
            <a:endParaRPr lang="en-ZA" dirty="0" smtClean="0"/>
          </a:p>
          <a:p>
            <a:r>
              <a:rPr lang="en-US" dirty="0" smtClean="0"/>
              <a:t>Foster international cooperation and assistance</a:t>
            </a:r>
            <a:endParaRPr lang="en-Z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Yamahoko</a:t>
            </a:r>
            <a:r>
              <a:rPr lang="en-ZA" dirty="0" smtClean="0"/>
              <a:t> float ceremony: community-led activities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Community members constructing a float (</a:t>
            </a:r>
            <a:r>
              <a:rPr lang="en-ZA" dirty="0" err="1" smtClean="0"/>
              <a:t>c</a:t>
            </a:r>
            <a:r>
              <a:rPr lang="en-ZA" dirty="0" smtClean="0"/>
              <a:t>) 2007, Inoue </a:t>
            </a:r>
            <a:r>
              <a:rPr lang="en-ZA" dirty="0" err="1" smtClean="0"/>
              <a:t>Shigeya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1772816"/>
            <a:ext cx="5743069" cy="38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56584" cy="1642194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Yamahoko</a:t>
            </a:r>
            <a:r>
              <a:rPr lang="en-ZA" dirty="0" smtClean="0"/>
              <a:t> float ceremony: community-led activities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780928"/>
            <a:ext cx="5626968" cy="3717032"/>
          </a:xfrm>
        </p:spPr>
        <p:txBody>
          <a:bodyPr>
            <a:normAutofit/>
          </a:bodyPr>
          <a:lstStyle/>
          <a:p>
            <a:r>
              <a:rPr lang="en-US" dirty="0" smtClean="0"/>
              <a:t>Local residents participate</a:t>
            </a:r>
          </a:p>
          <a:p>
            <a:r>
              <a:rPr lang="en-US" dirty="0" smtClean="0"/>
              <a:t>Residents’ associations responsible for different floats</a:t>
            </a:r>
          </a:p>
          <a:p>
            <a:r>
              <a:rPr lang="en-US" dirty="0" smtClean="0"/>
              <a:t>Foundation for </a:t>
            </a:r>
            <a:r>
              <a:rPr lang="en-US" dirty="0" err="1" smtClean="0"/>
              <a:t>Gion</a:t>
            </a:r>
            <a:r>
              <a:rPr lang="en-US" dirty="0" smtClean="0"/>
              <a:t> Festival Preservation Associations </a:t>
            </a:r>
            <a:r>
              <a:rPr lang="en-ZA" dirty="0" smtClean="0"/>
              <a:t> coordinates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54868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Yamahoko</a:t>
            </a:r>
            <a:r>
              <a:rPr lang="en-ZA" dirty="0" smtClean="0"/>
              <a:t> Float Ceremony: government support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3140968"/>
            <a:ext cx="5221088" cy="2664296"/>
          </a:xfrm>
        </p:spPr>
        <p:txBody>
          <a:bodyPr>
            <a:noAutofit/>
          </a:bodyPr>
          <a:lstStyle/>
          <a:p>
            <a:r>
              <a:rPr lang="en-ZA" sz="2400" dirty="0" smtClean="0"/>
              <a:t>Municipal government facilitates logistics</a:t>
            </a:r>
          </a:p>
          <a:p>
            <a:r>
              <a:rPr lang="en-ZA" sz="2400" dirty="0" smtClean="0"/>
              <a:t>Provincial (prefectural) government funds and supports</a:t>
            </a:r>
          </a:p>
          <a:p>
            <a:r>
              <a:rPr lang="en-ZA" sz="2400" dirty="0" smtClean="0"/>
              <a:t>National government funds and creates legislative structures,</a:t>
            </a:r>
          </a:p>
          <a:p>
            <a:r>
              <a:rPr lang="en-ZA" sz="2400" dirty="0" smtClean="0"/>
              <a:t>Nominated to the RL, inscribed in 2009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978896" cy="1949078"/>
          </a:xfrm>
        </p:spPr>
        <p:txBody>
          <a:bodyPr>
            <a:normAutofit fontScale="90000"/>
          </a:bodyPr>
          <a:lstStyle/>
          <a:p>
            <a:r>
              <a:rPr lang="en-ZA" dirty="0" err="1" smtClean="0"/>
              <a:t>Yamahoko</a:t>
            </a:r>
            <a:r>
              <a:rPr lang="en-ZA" dirty="0" smtClean="0"/>
              <a:t> Float Ceremony: other stakeholders</a:t>
            </a:r>
            <a:endParaRPr lang="en-Z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31840" y="3140968"/>
            <a:ext cx="5626968" cy="2868563"/>
          </a:xfrm>
        </p:spPr>
        <p:txBody>
          <a:bodyPr>
            <a:normAutofit/>
          </a:bodyPr>
          <a:lstStyle/>
          <a:p>
            <a:r>
              <a:rPr lang="en-US" dirty="0" smtClean="0"/>
              <a:t>Local weaving and metalworking industry repair and replace necessary objects</a:t>
            </a:r>
          </a:p>
          <a:p>
            <a:r>
              <a:rPr lang="en-US" dirty="0" smtClean="0"/>
              <a:t>National Research Institute and universities do research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 smtClean="0"/>
              <a:t>Yamahoko</a:t>
            </a:r>
            <a:r>
              <a:rPr lang="en-ZA" dirty="0" smtClean="0"/>
              <a:t> Float Ceremony: other stakeholders</a:t>
            </a:r>
            <a:endParaRPr lang="en-ZA" dirty="0"/>
          </a:p>
        </p:txBody>
      </p:sp>
      <p:pic>
        <p:nvPicPr>
          <p:cNvPr id="2050" name="Picture 2" descr="\\RAOUL-PC\Users\Raoul\Pictures\2009\07\Japan\2009 - Gion Matsuri\DSC_22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556792"/>
            <a:ext cx="6930770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3093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Hangings on the floats often require repair and revitalization</a:t>
            </a:r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228600"/>
            <a:ext cx="4986136" cy="990600"/>
          </a:xfrm>
        </p:spPr>
        <p:txBody>
          <a:bodyPr>
            <a:normAutofit/>
          </a:bodyPr>
          <a:lstStyle/>
          <a:p>
            <a:pPr algn="l"/>
            <a:r>
              <a:rPr lang="en-ZA" dirty="0" smtClean="0"/>
              <a:t>In this presentation…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28800"/>
            <a:ext cx="4824536" cy="4896544"/>
          </a:xfrm>
        </p:spPr>
        <p:txBody>
          <a:bodyPr>
            <a:normAutofit/>
          </a:bodyPr>
          <a:lstStyle/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Who are the stakeholders?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The role of States Parties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The role of communities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The role of NGOs and other stakeholders</a:t>
            </a:r>
          </a:p>
          <a:p>
            <a:r>
              <a:rPr lang="en-ZA" dirty="0" smtClean="0">
                <a:latin typeface="Calibri" pitchFamily="34" charset="0"/>
                <a:cs typeface="Calibri" pitchFamily="34" charset="0"/>
              </a:rPr>
              <a:t>Overview of activities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285728"/>
            <a:ext cx="4968552" cy="178595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latin typeface="Calibri" pitchFamily="34" charset="0"/>
              </a:rPr>
              <a:t>Who are the stakeholders?</a:t>
            </a:r>
            <a:br>
              <a:rPr lang="en-ZA" dirty="0" smtClean="0">
                <a:latin typeface="Calibri" pitchFamily="34" charset="0"/>
              </a:rPr>
            </a:br>
            <a:endParaRPr lang="en-ZA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83968" y="2492896"/>
            <a:ext cx="4402832" cy="3633267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States Parties</a:t>
            </a:r>
          </a:p>
          <a:p>
            <a:r>
              <a:rPr lang="en-ZA" dirty="0" smtClean="0"/>
              <a:t>Communities concerned</a:t>
            </a:r>
          </a:p>
          <a:p>
            <a:r>
              <a:rPr lang="en-ZA" dirty="0" smtClean="0"/>
              <a:t>NGOs and others, such as researchers, centres of expertise and research institutes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321468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1092</Words>
  <Application>Microsoft Office PowerPoint</Application>
  <PresentationFormat>On-screen Show (4:3)</PresentationFormat>
  <Paragraphs>202</Paragraphs>
  <Slides>29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Who can do what?  IMP 5.4</vt:lpstr>
      <vt:lpstr>The Yamahoko float ceremony, Kyoto Gion festival, Japan</vt:lpstr>
      <vt:lpstr>Yamahoko float ceremony: community-led activities</vt:lpstr>
      <vt:lpstr>Yamahoko float ceremony: community-led activities</vt:lpstr>
      <vt:lpstr>Yamahoko Float Ceremony: government support</vt:lpstr>
      <vt:lpstr>Yamahoko Float Ceremony: other stakeholders</vt:lpstr>
      <vt:lpstr>Yamahoko Float Ceremony: other stakeholders</vt:lpstr>
      <vt:lpstr>In this presentation…</vt:lpstr>
      <vt:lpstr>Who are the stakeholders? </vt:lpstr>
      <vt:lpstr>Roles of states parties</vt:lpstr>
      <vt:lpstr>Roles of States Parties: national</vt:lpstr>
      <vt:lpstr>The Convention requires that ...</vt:lpstr>
      <vt:lpstr>The Convention recommends that ... </vt:lpstr>
      <vt:lpstr>The ODs recommend that</vt:lpstr>
      <vt:lpstr>The ODs also recommend that ...</vt:lpstr>
      <vt:lpstr>Role of States Parties: international</vt:lpstr>
      <vt:lpstr>The ODs recommend that</vt:lpstr>
      <vt:lpstr>Role of communities</vt:lpstr>
      <vt:lpstr>The Convention and ODs say...</vt:lpstr>
      <vt:lpstr>Slide 20</vt:lpstr>
      <vt:lpstr>The ODs suggest</vt:lpstr>
      <vt:lpstr>Role of NGOs, experts, centres of expertise and research institutes </vt:lpstr>
      <vt:lpstr>Accreditation of NGOs</vt:lpstr>
      <vt:lpstr>Accredited NGOs, 2011</vt:lpstr>
      <vt:lpstr>NGO and other organizations: roles at international level</vt:lpstr>
      <vt:lpstr>Civil Society facebook forum on ICH</vt:lpstr>
      <vt:lpstr>NGOs and other organizations: possible roles at national level</vt:lpstr>
      <vt:lpstr>multiple stakeholders, multiple activities</vt:lpstr>
      <vt:lpstr>Key activities of all stakeholders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archival platform:  a new networking, research and advocacy initiative</dc:title>
  <dc:creator>Harriet Deacon</dc:creator>
  <cp:lastModifiedBy>Harriet</cp:lastModifiedBy>
  <cp:revision>639</cp:revision>
  <dcterms:created xsi:type="dcterms:W3CDTF">2009-07-01T13:42:46Z</dcterms:created>
  <dcterms:modified xsi:type="dcterms:W3CDTF">2011-05-16T13:59:40Z</dcterms:modified>
</cp:coreProperties>
</file>